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54187-4DBF-4C75-B7AB-F5EF093FFB2D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00BDD-EA56-4147-A8EB-84E970880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FBB8A360-B32A-4129-BB0C-3C3245FDB84B}" type="slidenum">
              <a:rPr lang="ar-SA"/>
              <a:pPr algn="r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50D2095E-0FA7-4747-A1AB-F27F81214AFB}" type="slidenum">
              <a:rPr lang="ar-SA"/>
              <a:pPr algn="r"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Meconium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plug syndrome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95804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Radiological investigation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19200"/>
            <a:ext cx="8226425" cy="45259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b="1" i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Barium enema</a:t>
            </a:r>
          </a:p>
          <a:p>
            <a:pPr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Finding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err="1" smtClean="0">
                <a:solidFill>
                  <a:srgbClr val="003300"/>
                </a:solidFill>
              </a:rPr>
              <a:t>stenosed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aganglionic</a:t>
            </a:r>
            <a:r>
              <a:rPr lang="en-US" b="1" dirty="0" smtClean="0">
                <a:solidFill>
                  <a:srgbClr val="003300"/>
                </a:solidFill>
              </a:rPr>
              <a:t> segment,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3300"/>
                </a:solidFill>
              </a:rPr>
              <a:t>Followed by funnel segment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</a:rPr>
              <a:t>      (Transitional zone)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003300"/>
                </a:solidFill>
              </a:rPr>
              <a:t>Then dilated bowel</a:t>
            </a:r>
            <a:r>
              <a:rPr lang="en-US" dirty="0" smtClean="0">
                <a:solidFill>
                  <a:srgbClr val="00330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EG" b="1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9875" name="Picture 4" descr="Cont 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560638"/>
            <a:ext cx="236855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60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Instrumental investigation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19200"/>
            <a:ext cx="8226425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i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Biopsy </a:t>
            </a:r>
          </a:p>
          <a:p>
            <a:pPr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most used is suction biopsy:</a:t>
            </a:r>
            <a:endParaRPr lang="en-US" sz="2800" i="1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err="1" smtClean="0">
                <a:solidFill>
                  <a:srgbClr val="003300"/>
                </a:solidFill>
              </a:rPr>
              <a:t>Acetylcholinesterase</a:t>
            </a:r>
            <a:r>
              <a:rPr lang="en-US" b="1" dirty="0" smtClean="0">
                <a:solidFill>
                  <a:srgbClr val="003300"/>
                </a:solidFill>
              </a:rPr>
              <a:t> (</a:t>
            </a:r>
            <a:r>
              <a:rPr lang="en-US" b="1" dirty="0" err="1" smtClean="0">
                <a:solidFill>
                  <a:srgbClr val="003300"/>
                </a:solidFill>
              </a:rPr>
              <a:t>AChE</a:t>
            </a:r>
            <a:r>
              <a:rPr lang="en-US" b="1" dirty="0" smtClean="0">
                <a:solidFill>
                  <a:srgbClr val="003300"/>
                </a:solidFill>
              </a:rPr>
              <a:t>) staining techniques show an increased activity in the parasympathetic nerves of the affected zone </a:t>
            </a:r>
            <a:endParaRPr lang="ar-EG" b="1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8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Other investigation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19200"/>
            <a:ext cx="8226425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i="1" u="sng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Manometry</a:t>
            </a:r>
            <a:endParaRPr lang="en-US" sz="4000" b="1" i="1" u="sng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normal people, distention of the rectum results in the reflex relaxation of the internal sphincter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is absent in patients with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Hirschsprung’s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disease.</a:t>
            </a:r>
            <a:endParaRPr lang="ar-EG" b="1" dirty="0" err="1" smtClean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6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464675" cy="45259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Recently most of cases diagnosed in neonate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So  now performing one-stage pull-through operations in the newborn with minimal morbidity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u="sng" smtClean="0">
                <a:solidFill>
                  <a:srgbClr val="00002E"/>
                </a:solidFill>
                <a:latin typeface="Tahoma" pitchFamily="34" charset="0"/>
                <a:cs typeface="Tahoma" pitchFamily="34" charset="0"/>
              </a:rPr>
              <a:t>The advantages are 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colonic dilatation can be quickly controlled by washouts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the calibre of the pull-through bowel is near normal, allowing for an accurate anastomosis </a:t>
            </a:r>
          </a:p>
        </p:txBody>
      </p:sp>
    </p:spTree>
    <p:extLst>
      <p:ext uri="{BB962C8B-B14F-4D97-AF65-F5344CB8AC3E}">
        <p14:creationId xmlns:p14="http://schemas.microsoft.com/office/powerpoint/2010/main" val="249785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19200"/>
            <a:ext cx="8658225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Recently, one-stage pull-through with laparoscopic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techniques.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recently, a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transanal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endorectal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pull-through operation performed without opening the abdomen has been used with excellent results in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rectosigmoid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type</a:t>
            </a:r>
          </a:p>
        </p:txBody>
      </p:sp>
    </p:spTree>
    <p:extLst>
      <p:ext uri="{BB962C8B-B14F-4D97-AF65-F5344CB8AC3E}">
        <p14:creationId xmlns:p14="http://schemas.microsoft.com/office/powerpoint/2010/main" val="408348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0" descr="DSC01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601663"/>
            <a:ext cx="6938962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9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17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S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343400"/>
            <a:ext cx="20526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08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DSC003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25320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3" descr="DSC0030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2766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5" descr="DSC0030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590800"/>
            <a:ext cx="2800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37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5" descr="DSC01432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1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Definition &amp; clinical picture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is a transient disorder of the newborn colon characterized by delayed passage (&gt;24-48 h) of meconium and intestinal dilatation.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Abdominal distention </a:t>
            </a:r>
            <a:endParaRPr lang="ar-EG" sz="2800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9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8" descr="DSC0031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98525"/>
            <a:ext cx="2614613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9" descr="DSC0032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8525"/>
            <a:ext cx="278447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10" descr="DSC0032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884238"/>
            <a:ext cx="2676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4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5" descr="DSC0143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72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7" descr="DSC01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209800"/>
            <a:ext cx="2536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10" descr="DSC014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32004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1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SC01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890588"/>
            <a:ext cx="392271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DSC01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63563"/>
            <a:ext cx="37338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1" descr="DSC0032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6179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15" descr="DSC019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63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Operations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50925"/>
            <a:ext cx="8226425" cy="50752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Swenson Procedure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Resection of the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aganglionic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segment deep into the pelvis and direct end to- end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anastomosis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proximal colon to the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anorectal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canal.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u="sng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Duhamel Procedure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Aganglionic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rectum is retained and the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ganglionated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bowel brought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posteriorly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anastomosed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the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aganglionic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remnant in a side-to side</a:t>
            </a:r>
          </a:p>
          <a:p>
            <a:pPr eaLnBrk="1" hangingPunct="1">
              <a:defRPr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4238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Operations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688387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Soave Procedure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Soave with its variations, is the most frequently performed procedure in the world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involves an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extramucosal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resection of a retained</a:t>
            </a:r>
          </a:p>
          <a:p>
            <a:pPr eaLnBrk="1" hangingPunct="1">
              <a:defRPr/>
            </a:pP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aganglionic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rectal segment.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rectal mucosa is removed and a muscular cuff retained.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ganglionated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colon is brought through this cuff and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anastomosed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the dentate line in the rectum,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Its variant is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laparscopic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assisted and </a:t>
            </a:r>
            <a:r>
              <a:rPr lang="en-US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endorectal</a:t>
            </a:r>
            <a:r>
              <a:rPr lang="en-US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pull through </a:t>
            </a:r>
            <a:endParaRPr lang="ar-EG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66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Anorectal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Malformations</a:t>
            </a:r>
            <a:endParaRPr lang="ar-EG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728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77343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Incidence &amp; associated anomalies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50593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Incidence: 1 in 4,500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SEX: 60% male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Associated anomalies</a:t>
            </a:r>
          </a:p>
          <a:p>
            <a:pPr marL="904875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VACTREL syndrome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err="1" smtClean="0"/>
              <a:t>Vertberal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Cardiac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Tracheal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Renal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Esophageal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Limb</a:t>
            </a:r>
          </a:p>
        </p:txBody>
      </p:sp>
    </p:spTree>
    <p:extLst>
      <p:ext uri="{BB962C8B-B14F-4D97-AF65-F5344CB8AC3E}">
        <p14:creationId xmlns:p14="http://schemas.microsoft.com/office/powerpoint/2010/main" val="331859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6472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Classifications</a:t>
            </a:r>
            <a:endParaRPr lang="ar-E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Old classification :</a:t>
            </a:r>
          </a:p>
          <a:p>
            <a:pPr marL="904875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006600"/>
                </a:solidFill>
              </a:rPr>
              <a:t>Low abnormalities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Termination of bowel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below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pelvic floor</a:t>
            </a:r>
          </a:p>
          <a:p>
            <a:pPr indent="64770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1)Covered anus</a:t>
            </a:r>
          </a:p>
          <a:p>
            <a:pPr indent="64770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2)Ectopic anus</a:t>
            </a:r>
          </a:p>
          <a:p>
            <a:pPr indent="64770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3)</a:t>
            </a:r>
            <a:r>
              <a:rPr lang="en-US" dirty="0" err="1" smtClean="0">
                <a:solidFill>
                  <a:srgbClr val="FF0000"/>
                </a:solidFill>
              </a:rPr>
              <a:t>Stenosed</a:t>
            </a:r>
            <a:r>
              <a:rPr lang="en-US" dirty="0" smtClean="0">
                <a:solidFill>
                  <a:srgbClr val="FF0000"/>
                </a:solidFill>
              </a:rPr>
              <a:t> anus</a:t>
            </a:r>
          </a:p>
          <a:p>
            <a:pPr indent="647700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4)Membranous </a:t>
            </a:r>
            <a:r>
              <a:rPr lang="en-US" dirty="0" err="1" smtClean="0">
                <a:solidFill>
                  <a:srgbClr val="FF0000"/>
                </a:solidFill>
              </a:rPr>
              <a:t>stenosis</a:t>
            </a:r>
            <a:endParaRPr lang="en-US" dirty="0" smtClean="0"/>
          </a:p>
          <a:p>
            <a:pPr marL="904875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006600"/>
                </a:solidFill>
              </a:rPr>
              <a:t>High abnormalities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Termination of bowel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pelvic floor</a:t>
            </a:r>
          </a:p>
          <a:p>
            <a:pPr algn="ctr" eaLnBrk="1" hangingPunct="1">
              <a:buFontTx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81363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98438"/>
            <a:ext cx="8226425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Recent classification </a:t>
            </a:r>
            <a:endParaRPr lang="ar-EG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" y="975360"/>
          <a:ext cx="8919528" cy="505968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50800" dir="5400000" algn="ctr" rotWithShape="0">
                    <a:srgbClr val="FFFF00"/>
                  </a:outerShdw>
                </a:effectLst>
                <a:tableStyleId>{5C22544A-7EE6-4342-B048-85BDC9FD1C3A}</a:tableStyleId>
              </a:tblPr>
              <a:tblGrid>
                <a:gridCol w="3675380"/>
                <a:gridCol w="2788920"/>
                <a:gridCol w="245522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Female </a:t>
                      </a:r>
                      <a:endParaRPr lang="ar-EG" sz="2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Male</a:t>
                      </a:r>
                      <a:endParaRPr lang="ar-EG" sz="3200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Perianal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fistula</a:t>
                      </a:r>
                      <a:endParaRPr lang="ar-EG" sz="2000" b="1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endParaRPr lang="ar-EG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err="1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Perianal</a:t>
                      </a:r>
                      <a:r>
                        <a:rPr lang="en-US" sz="2000" b="1" kern="1200" dirty="0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fistula</a:t>
                      </a:r>
                      <a:endParaRPr lang="ar-EG" sz="2000" b="1" kern="1200" dirty="0" smtClean="0">
                        <a:solidFill>
                          <a:srgbClr val="99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/>
                        <a:t>Anatomic type </a:t>
                      </a:r>
                      <a:endParaRPr lang="ar-EG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Recto-vestibular fistula </a:t>
                      </a:r>
                      <a:endParaRPr lang="ar-EG" sz="2000" b="1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err="1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Rectourethral</a:t>
                      </a:r>
                      <a:r>
                        <a:rPr lang="en-US" sz="2000" b="1" kern="1200" dirty="0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fistula </a:t>
                      </a:r>
                      <a:r>
                        <a:rPr lang="en-US" sz="2000" b="1" u="sng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common)</a:t>
                      </a:r>
                    </a:p>
                    <a:p>
                      <a:pPr marL="457200" indent="-2746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2000" b="0" kern="1200" dirty="0" err="1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Bulblar</a:t>
                      </a:r>
                      <a:endParaRPr lang="en-US" sz="2000" b="0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746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2000" b="0" kern="1200" dirty="0" smtClean="0">
                          <a:solidFill>
                            <a:srgbClr val="00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Prostatic</a:t>
                      </a:r>
                      <a:endParaRPr lang="ar-EG" sz="2000" b="0" kern="1200" dirty="0" smtClean="0">
                        <a:solidFill>
                          <a:srgbClr val="00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Persistent </a:t>
                      </a:r>
                      <a:r>
                        <a:rPr lang="en-US" sz="2000" b="1" kern="1200" dirty="0" err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cloaca</a:t>
                      </a:r>
                      <a:endParaRPr lang="en-US" sz="2000" b="1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746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2000" b="0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</a:t>
                      </a:r>
                      <a:r>
                        <a:rPr lang="en-US" sz="2000" b="0" kern="1200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cm common channel</a:t>
                      </a:r>
                      <a:r>
                        <a:rPr lang="en-US" sz="2000" b="0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457200" indent="-274638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ar-EG" sz="2000" b="0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</a:t>
                      </a:r>
                      <a:r>
                        <a:rPr lang="en-US" sz="2000" b="0" kern="1200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cm common channel</a:t>
                      </a:r>
                      <a:endParaRPr lang="ar-EG" sz="2000" b="0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Recto-</a:t>
                      </a:r>
                      <a:r>
                        <a:rPr lang="en-US" sz="2000" b="1" kern="1200" dirty="0" err="1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vesical</a:t>
                      </a:r>
                      <a:r>
                        <a:rPr lang="en-US" sz="2000" b="1" kern="1200" dirty="0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fistula(bladder – neck)</a:t>
                      </a:r>
                      <a:endParaRPr lang="ar-EG" sz="2000" b="1" kern="1200" dirty="0" smtClean="0">
                        <a:solidFill>
                          <a:srgbClr val="99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Imperforate anus without fistula </a:t>
                      </a:r>
                      <a:endParaRPr lang="ar-EG" sz="2000" b="1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Imperforate anus without fistula </a:t>
                      </a:r>
                      <a:endParaRPr lang="ar-EG" sz="2000" b="1" kern="1200" dirty="0" smtClean="0">
                        <a:solidFill>
                          <a:srgbClr val="99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Rectal </a:t>
                      </a:r>
                      <a:r>
                        <a:rPr lang="en-US" sz="2000" b="1" kern="1200" dirty="0" err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atresia</a:t>
                      </a:r>
                      <a:endParaRPr lang="ar-EG" sz="2000" b="1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Rectal </a:t>
                      </a:r>
                      <a:r>
                        <a:rPr lang="en-US" sz="2000" b="1" kern="1200" dirty="0" err="1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atresia</a:t>
                      </a:r>
                      <a:endParaRPr lang="ar-EG" sz="2000" b="1" kern="1200" dirty="0" smtClean="0">
                        <a:solidFill>
                          <a:srgbClr val="99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Rectal </a:t>
                      </a:r>
                      <a:r>
                        <a:rPr lang="en-US" sz="2000" b="1" kern="1200" dirty="0" err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atresia</a:t>
                      </a:r>
                      <a:endParaRPr lang="ar-EG" sz="2000" b="1" kern="120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rgbClr val="9900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Complex type </a:t>
                      </a:r>
                      <a:endParaRPr lang="ar-EG" sz="2000" b="1" kern="1200" dirty="0" smtClean="0">
                        <a:solidFill>
                          <a:srgbClr val="990033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93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Investigation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688387" cy="4525963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Plain film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C00000"/>
                </a:solidFill>
              </a:rPr>
              <a:t>multiple dilated bowel loops </a:t>
            </a:r>
          </a:p>
          <a:p>
            <a:pPr eaLnBrk="1" hangingPunct="1"/>
            <a:r>
              <a:rPr lang="en-US" sz="2800" b="1" u="sng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contrast enema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00000"/>
                </a:solidFill>
              </a:rPr>
              <a:t>small calibre to the left colon 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00000"/>
                </a:solidFill>
              </a:rPr>
              <a:t>multiple filling defects due to retained meconium. 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00000"/>
                </a:solidFill>
              </a:rPr>
              <a:t>transition zone between at the splenic flexure.</a:t>
            </a: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C00000"/>
                </a:solidFill>
              </a:rPr>
              <a:t>The enema can be both diagnostic as well as therapeutic &amp;  usually accompanied by passage of meconium during the procedure.</a:t>
            </a:r>
          </a:p>
        </p:txBody>
      </p:sp>
    </p:spTree>
    <p:extLst>
      <p:ext uri="{BB962C8B-B14F-4D97-AF65-F5344CB8AC3E}">
        <p14:creationId xmlns:p14="http://schemas.microsoft.com/office/powerpoint/2010/main" val="3398981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E:\Qana\New folder\perianal fist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44513"/>
            <a:ext cx="3892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427038" y="3717925"/>
            <a:ext cx="3779837" cy="595313"/>
          </a:xfrm>
          <a:prstGeom prst="rect">
            <a:avLst/>
          </a:prstGeom>
          <a:solidFill>
            <a:srgbClr val="99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/>
            <a:r>
              <a:rPr lang="en-US" sz="2400" b="1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Perianal fistula in male</a:t>
            </a:r>
            <a:endParaRPr lang="ar-EG" sz="2400" b="1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algn="l" rtl="0"/>
            <a:endParaRPr lang="ar-EG"/>
          </a:p>
        </p:txBody>
      </p:sp>
      <p:pic>
        <p:nvPicPr>
          <p:cNvPr id="101379" name="Picture 3" descr="E:\Qana\New folder\Bucked-han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0"/>
            <a:ext cx="31718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4770438" y="4267200"/>
            <a:ext cx="3794125" cy="1006475"/>
          </a:xfrm>
          <a:prstGeom prst="rect">
            <a:avLst/>
          </a:prstGeom>
          <a:solidFill>
            <a:srgbClr val="99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2400" b="1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Bucket handle  associated with fistula</a:t>
            </a:r>
            <a:endParaRPr lang="ar-EG" sz="2400" b="1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algn="l" rtl="0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300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 descr="Case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22728"/>
          <a:stretch>
            <a:fillRect/>
          </a:stretch>
        </p:blipFill>
        <p:spPr bwMode="auto">
          <a:xfrm>
            <a:off x="1530350" y="269875"/>
            <a:ext cx="6408738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42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http://pediatricurologybook.com/text/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3"/>
          <a:stretch>
            <a:fillRect/>
          </a:stretch>
        </p:blipFill>
        <p:spPr bwMode="auto">
          <a:xfrm>
            <a:off x="1524000" y="655638"/>
            <a:ext cx="55911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31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2286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Clinical presentation </a:t>
            </a:r>
            <a:endParaRPr lang="ar-EG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74725"/>
            <a:ext cx="8489950" cy="56705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Failure to pass </a:t>
            </a:r>
            <a:r>
              <a:rPr lang="en-US" sz="2800" b="1" dirty="0" err="1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meconium</a:t>
            </a: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within the 1st 24 hours of life.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Inspection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1. Presence of </a:t>
            </a:r>
            <a:r>
              <a:rPr lang="en-US" b="1" u="sng" dirty="0" err="1" smtClean="0">
                <a:solidFill>
                  <a:srgbClr val="C00000"/>
                </a:solidFill>
              </a:rPr>
              <a:t>meconium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</a:rPr>
              <a:t>If </a:t>
            </a:r>
            <a:r>
              <a:rPr lang="en-US" b="1" dirty="0" err="1" smtClean="0">
                <a:solidFill>
                  <a:srgbClr val="003300"/>
                </a:solidFill>
              </a:rPr>
              <a:t>meconium</a:t>
            </a:r>
            <a:r>
              <a:rPr lang="en-US" b="1" dirty="0" smtClean="0">
                <a:solidFill>
                  <a:srgbClr val="003300"/>
                </a:solidFill>
              </a:rPr>
              <a:t> is seen on the perineum</a:t>
            </a:r>
            <a:r>
              <a:rPr lang="en-US" b="1" dirty="0" smtClean="0">
                <a:solidFill>
                  <a:srgbClr val="003300"/>
                </a:solidFill>
                <a:sym typeface="Wingdings 3"/>
              </a:rPr>
              <a:t>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perineal</a:t>
            </a:r>
            <a:r>
              <a:rPr lang="en-US" b="1" dirty="0" smtClean="0">
                <a:solidFill>
                  <a:srgbClr val="003300"/>
                </a:solidFill>
              </a:rPr>
              <a:t> fistula.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3300"/>
                </a:solidFill>
              </a:rPr>
              <a:t> If there is </a:t>
            </a:r>
            <a:r>
              <a:rPr lang="en-US" b="1" dirty="0" err="1" smtClean="0">
                <a:solidFill>
                  <a:srgbClr val="003300"/>
                </a:solidFill>
              </a:rPr>
              <a:t>meconium</a:t>
            </a:r>
            <a:r>
              <a:rPr lang="en-US" b="1" dirty="0" smtClean="0">
                <a:solidFill>
                  <a:srgbClr val="003300"/>
                </a:solidFill>
              </a:rPr>
              <a:t> in the urine</a:t>
            </a:r>
            <a:r>
              <a:rPr lang="en-US" b="1" dirty="0" smtClean="0">
                <a:solidFill>
                  <a:srgbClr val="003300"/>
                </a:solidFill>
                <a:sym typeface="Wingdings 3"/>
              </a:rPr>
              <a:t> 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rectourinary</a:t>
            </a:r>
            <a:r>
              <a:rPr lang="en-US" b="1" dirty="0" smtClean="0">
                <a:solidFill>
                  <a:srgbClr val="003300"/>
                </a:solidFill>
              </a:rPr>
              <a:t> fistula.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2. For presence of anal dimple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3. Development of muscle &amp; sacrum  </a:t>
            </a:r>
            <a:endParaRPr lang="ar-EG" b="1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05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2286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Investigations</a:t>
            </a:r>
            <a:endParaRPr lang="ar-EG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455613" y="974725"/>
            <a:ext cx="8226425" cy="568483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Plain X ray : either invertogram or cross table lateral form done after 24 hours </a:t>
            </a:r>
            <a:endParaRPr lang="ar-EG" b="1" u="sng" smtClean="0">
              <a:solidFill>
                <a:srgbClr val="C00000"/>
              </a:solidFill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427538"/>
            <a:ext cx="3581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6613"/>
            <a:ext cx="33528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 descr="E:\Qana\New folder\imperforat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974850"/>
            <a:ext cx="339566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4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Investigation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2E"/>
                </a:solidFill>
              </a:rPr>
              <a:t>For evaluation of associated anomalies</a:t>
            </a:r>
          </a:p>
          <a:p>
            <a:pPr eaLnBrk="1" hangingPunct="1">
              <a:buFontTx/>
              <a:buAutoNum type="arabicPeriod"/>
            </a:pPr>
            <a:r>
              <a:rPr lang="en-US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Echocardiography</a:t>
            </a:r>
          </a:p>
          <a:p>
            <a:pPr eaLnBrk="1" hangingPunct="1">
              <a:buFontTx/>
              <a:buAutoNum type="arabicPeriod"/>
            </a:pPr>
            <a:r>
              <a:rPr lang="en-US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Kidney U/S</a:t>
            </a:r>
            <a:endParaRPr lang="ar-EG" b="1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29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2576513"/>
            <a:ext cx="8226425" cy="1143000"/>
          </a:xfrm>
        </p:spPr>
        <p:txBody>
          <a:bodyPr/>
          <a:lstStyle/>
          <a:p>
            <a:pPr algn="ctr" eaLnBrk="1" hangingPunct="1"/>
            <a:r>
              <a:rPr lang="en-US" sz="48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Treatment</a:t>
            </a:r>
            <a:r>
              <a:rPr lang="en-US" smtClean="0"/>
              <a:t> </a:t>
            </a:r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2987079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Newborn male </a:t>
            </a:r>
            <a:endParaRPr lang="ar-EG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1304925" y="974725"/>
            <a:ext cx="6280150" cy="944563"/>
          </a:xfrm>
          <a:prstGeom prst="rect">
            <a:avLst/>
          </a:prstGeom>
          <a:solidFill>
            <a:srgbClr val="99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2400" b="1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Perineal inspection &amp; evaluation of associated anomalies , then plain X ray</a:t>
            </a:r>
            <a:endParaRPr lang="ar-EG" sz="2400" b="1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algn="l" rtl="0"/>
            <a:endParaRPr lang="ar-EG"/>
          </a:p>
        </p:txBody>
      </p:sp>
      <p:sp>
        <p:nvSpPr>
          <p:cNvPr id="7" name="Rounded Rectangle 6"/>
          <p:cNvSpPr/>
          <p:nvPr/>
        </p:nvSpPr>
        <p:spPr bwMode="auto">
          <a:xfrm>
            <a:off x="479425" y="2982913"/>
            <a:ext cx="2338388" cy="4492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Perineal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Fistula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defRPr/>
            </a:pPr>
            <a:endParaRPr lang="ar-EG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74650" y="4154488"/>
            <a:ext cx="2338388" cy="4492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Anoplasty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defRPr/>
            </a:pPr>
            <a:endParaRPr lang="ar-EG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255963" y="2625725"/>
            <a:ext cx="2455862" cy="1316038"/>
          </a:xfrm>
          <a:prstGeom prst="roundRect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Rectal gas below coccyx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associated defects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defRPr/>
            </a:pPr>
            <a:endParaRPr lang="ar-EG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332163" y="4306888"/>
            <a:ext cx="2244725" cy="1570037"/>
          </a:xfrm>
          <a:prstGeom prst="roundRect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Consider PSARP with or without colostomy </a:t>
            </a:r>
          </a:p>
          <a:p>
            <a:pPr algn="l" rtl="0">
              <a:defRPr/>
            </a:pPr>
            <a:endParaRPr lang="ar-EG" sz="2000" dirty="0"/>
          </a:p>
          <a:p>
            <a:pPr algn="l" rtl="0">
              <a:defRPr/>
            </a:pPr>
            <a:endParaRPr lang="ar-EG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26150" y="2417763"/>
            <a:ext cx="2908300" cy="1839912"/>
          </a:xfrm>
          <a:prstGeom prst="roundRect">
            <a:avLst/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Rectal gas above coccyx 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Associated defects 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Abnormal Sacrum 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Flat Bottom 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99163" y="4781550"/>
            <a:ext cx="2906712" cy="765175"/>
          </a:xfrm>
          <a:prstGeom prst="roundRect">
            <a:avLst/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endParaRPr lang="ar-EG" sz="2000" dirty="0"/>
          </a:p>
          <a:p>
            <a:pPr algn="ctr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Colostomy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8553" name="Straight Arrow Connector 13"/>
          <p:cNvCxnSpPr>
            <a:cxnSpLocks noChangeShapeType="1"/>
          </p:cNvCxnSpPr>
          <p:nvPr/>
        </p:nvCxnSpPr>
        <p:spPr bwMode="auto">
          <a:xfrm rot="5400000">
            <a:off x="1806575" y="1971675"/>
            <a:ext cx="1019175" cy="9747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08554" name="Straight Arrow Connector 14"/>
          <p:cNvCxnSpPr>
            <a:cxnSpLocks noChangeShapeType="1"/>
            <a:endCxn id="8" idx="0"/>
          </p:cNvCxnSpPr>
          <p:nvPr/>
        </p:nvCxnSpPr>
        <p:spPr bwMode="auto">
          <a:xfrm rot="5400000">
            <a:off x="1235869" y="3831432"/>
            <a:ext cx="631825" cy="142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08555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3637757" y="2318544"/>
            <a:ext cx="715962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08556" name="Straight Arrow Connector 21"/>
          <p:cNvCxnSpPr>
            <a:cxnSpLocks noChangeShapeType="1"/>
          </p:cNvCxnSpPr>
          <p:nvPr/>
        </p:nvCxnSpPr>
        <p:spPr bwMode="auto">
          <a:xfrm rot="5400000">
            <a:off x="4147345" y="4174331"/>
            <a:ext cx="461962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08557" name="Straight Arrow Connector 23"/>
          <p:cNvCxnSpPr>
            <a:cxnSpLocks noChangeShapeType="1"/>
          </p:cNvCxnSpPr>
          <p:nvPr/>
        </p:nvCxnSpPr>
        <p:spPr bwMode="auto">
          <a:xfrm>
            <a:off x="6253163" y="1920875"/>
            <a:ext cx="657225" cy="508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08558" name="Straight Arrow Connector 25"/>
          <p:cNvCxnSpPr>
            <a:cxnSpLocks noChangeShapeType="1"/>
            <a:endCxn id="12" idx="0"/>
          </p:cNvCxnSpPr>
          <p:nvPr/>
        </p:nvCxnSpPr>
        <p:spPr bwMode="auto">
          <a:xfrm rot="5400000">
            <a:off x="7207250" y="4535488"/>
            <a:ext cx="49212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</p:spTree>
    <p:extLst>
      <p:ext uri="{BB962C8B-B14F-4D97-AF65-F5344CB8AC3E}">
        <p14:creationId xmlns:p14="http://schemas.microsoft.com/office/powerpoint/2010/main" val="1104487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Newborn Female </a:t>
            </a:r>
            <a:endParaRPr lang="ar-EG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1304925" y="974725"/>
            <a:ext cx="6280150" cy="944563"/>
          </a:xfrm>
          <a:prstGeom prst="rect">
            <a:avLst/>
          </a:prstGeom>
          <a:solidFill>
            <a:srgbClr val="99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2400" b="1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Perineal inspection &amp; evaluation of associated anomalies , then plain X ray</a:t>
            </a:r>
            <a:endParaRPr lang="ar-EG" sz="2400" b="1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algn="l" rtl="0"/>
            <a:endParaRPr lang="ar-EG"/>
          </a:p>
        </p:txBody>
      </p:sp>
      <p:sp>
        <p:nvSpPr>
          <p:cNvPr id="7" name="Rounded Rectangle 6"/>
          <p:cNvSpPr/>
          <p:nvPr/>
        </p:nvSpPr>
        <p:spPr bwMode="auto">
          <a:xfrm>
            <a:off x="404813" y="2622550"/>
            <a:ext cx="1798637" cy="13652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Single </a:t>
            </a: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perineal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orifice 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 </a:t>
            </a: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Cloaca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5263" y="4721225"/>
            <a:ext cx="3313112" cy="15303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Colostomy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Drain </a:t>
            </a: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hydrocolpos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Urinary Diversion 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(if necessary)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rtl="0">
              <a:defRPr/>
            </a:pP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59038" y="2490788"/>
            <a:ext cx="1468437" cy="717550"/>
          </a:xfrm>
          <a:prstGeom prst="roundRect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Perineal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Fistula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298700" y="3536950"/>
            <a:ext cx="1793875" cy="1004888"/>
          </a:xfrm>
          <a:prstGeom prst="roundRect">
            <a:avLst/>
          </a:prstGeom>
          <a:solidFill>
            <a:srgbClr val="0033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Anoplasty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 Dilatations </a:t>
            </a:r>
          </a:p>
          <a:p>
            <a:pPr algn="l" rtl="0">
              <a:defRPr/>
            </a:pPr>
            <a:endParaRPr lang="ar-EG" sz="2000" dirty="0"/>
          </a:p>
          <a:p>
            <a:pPr algn="l" rtl="0">
              <a:defRPr/>
            </a:pPr>
            <a:endParaRPr lang="ar-EG" sz="2000" dirty="0"/>
          </a:p>
          <a:p>
            <a:pPr algn="l" rtl="0">
              <a:defRPr/>
            </a:pPr>
            <a:endParaRPr lang="ar-EG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048125" y="2433638"/>
            <a:ext cx="1693863" cy="819150"/>
          </a:xfrm>
          <a:prstGeom prst="roundRect">
            <a:avLst/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Vestibular Fistula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37025" y="3552825"/>
            <a:ext cx="1873250" cy="1123950"/>
          </a:xfrm>
          <a:prstGeom prst="roundRect">
            <a:avLst/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0"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Colostomy or primary repair</a:t>
            </a:r>
            <a:endParaRPr lang="ar-EG" sz="2000" b="1" dirty="0">
              <a:solidFill>
                <a:schemeClr val="bg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0601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1454150" y="1949450"/>
            <a:ext cx="1349375" cy="703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02" name="Straight Arrow Connector 14"/>
          <p:cNvCxnSpPr>
            <a:cxnSpLocks noChangeShapeType="1"/>
            <a:endCxn id="8" idx="0"/>
          </p:cNvCxnSpPr>
          <p:nvPr/>
        </p:nvCxnSpPr>
        <p:spPr bwMode="auto">
          <a:xfrm rot="16200000" flipH="1">
            <a:off x="1225551" y="4095750"/>
            <a:ext cx="779462" cy="4714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03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2790825" y="2220913"/>
            <a:ext cx="520700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04" name="Straight Arrow Connector 21"/>
          <p:cNvCxnSpPr>
            <a:cxnSpLocks noChangeShapeType="1"/>
          </p:cNvCxnSpPr>
          <p:nvPr/>
        </p:nvCxnSpPr>
        <p:spPr bwMode="auto">
          <a:xfrm rot="5400000">
            <a:off x="2797970" y="3425031"/>
            <a:ext cx="461962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05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4608512" y="2181226"/>
            <a:ext cx="525463" cy="301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06" name="Straight Arrow Connector 25"/>
          <p:cNvCxnSpPr>
            <a:cxnSpLocks noChangeShapeType="1"/>
            <a:stCxn id="11" idx="2"/>
          </p:cNvCxnSpPr>
          <p:nvPr/>
        </p:nvCxnSpPr>
        <p:spPr bwMode="auto">
          <a:xfrm rot="5400000">
            <a:off x="4665663" y="3429000"/>
            <a:ext cx="404812" cy="523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sp>
        <p:nvSpPr>
          <p:cNvPr id="27" name="Rounded Rectangle 26"/>
          <p:cNvSpPr/>
          <p:nvPr/>
        </p:nvSpPr>
        <p:spPr bwMode="auto">
          <a:xfrm>
            <a:off x="6508750" y="2555875"/>
            <a:ext cx="1693863" cy="81915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visible fistula </a:t>
            </a:r>
            <a:endParaRPr lang="ar-EG" sz="20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605713" y="3778250"/>
            <a:ext cx="1463675" cy="104933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Rectum above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coccyx</a:t>
            </a:r>
            <a:endParaRPr lang="ar-EG" sz="20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070600" y="3984625"/>
            <a:ext cx="1335088" cy="118745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l" rtl="0"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Rectum below </a:t>
            </a:r>
          </a:p>
          <a:p>
            <a:pPr algn="l" rtl="0"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coccyx</a:t>
            </a:r>
            <a:endParaRPr lang="ar-EG" sz="20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392613" y="5413375"/>
            <a:ext cx="2205037" cy="822325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0"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Colostomy or primary repair</a:t>
            </a:r>
            <a:endParaRPr lang="ar-EG" sz="20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145338" y="5595938"/>
            <a:ext cx="1789112" cy="534987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 rtl="0"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Colostomy</a:t>
            </a:r>
            <a:endParaRPr lang="ar-EG" sz="2000" b="1" dirty="0">
              <a:solidFill>
                <a:schemeClr val="bg1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0612" name="Straight Arrow Connector 35"/>
          <p:cNvCxnSpPr>
            <a:cxnSpLocks noChangeShapeType="1"/>
          </p:cNvCxnSpPr>
          <p:nvPr/>
        </p:nvCxnSpPr>
        <p:spPr bwMode="auto">
          <a:xfrm rot="16200000" flipH="1">
            <a:off x="6612731" y="2070894"/>
            <a:ext cx="657225" cy="3571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13" name="Straight Arrow Connector 37"/>
          <p:cNvCxnSpPr>
            <a:cxnSpLocks noChangeShapeType="1"/>
            <a:endCxn id="31" idx="0"/>
          </p:cNvCxnSpPr>
          <p:nvPr/>
        </p:nvCxnSpPr>
        <p:spPr bwMode="auto">
          <a:xfrm rot="5400000">
            <a:off x="6542881" y="3599657"/>
            <a:ext cx="579437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14" name="Straight Arrow Connector 39"/>
          <p:cNvCxnSpPr>
            <a:cxnSpLocks noChangeShapeType="1"/>
            <a:stCxn id="27" idx="2"/>
          </p:cNvCxnSpPr>
          <p:nvPr/>
        </p:nvCxnSpPr>
        <p:spPr bwMode="auto">
          <a:xfrm rot="16200000" flipH="1">
            <a:off x="7493000" y="3236913"/>
            <a:ext cx="403225" cy="6794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15" name="Straight Arrow Connector 42"/>
          <p:cNvCxnSpPr>
            <a:cxnSpLocks noChangeShapeType="1"/>
          </p:cNvCxnSpPr>
          <p:nvPr/>
        </p:nvCxnSpPr>
        <p:spPr bwMode="auto">
          <a:xfrm rot="5400000">
            <a:off x="5873751" y="5178425"/>
            <a:ext cx="309562" cy="1857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  <p:cxnSp>
        <p:nvCxnSpPr>
          <p:cNvPr id="110616" name="Straight Arrow Connector 44"/>
          <p:cNvCxnSpPr>
            <a:cxnSpLocks noChangeShapeType="1"/>
          </p:cNvCxnSpPr>
          <p:nvPr/>
        </p:nvCxnSpPr>
        <p:spPr bwMode="auto">
          <a:xfrm rot="5400000">
            <a:off x="7859713" y="5216525"/>
            <a:ext cx="760412" cy="206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arrow" w="lg" len="lg"/>
          </a:ln>
        </p:spPr>
      </p:cxnSp>
    </p:spTree>
    <p:extLst>
      <p:ext uri="{BB962C8B-B14F-4D97-AF65-F5344CB8AC3E}">
        <p14:creationId xmlns:p14="http://schemas.microsoft.com/office/powerpoint/2010/main" val="299723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Necrotizing enterocolitis </a:t>
            </a:r>
            <a:endParaRPr lang="ar-EG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7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http://www.ijri.org/articles/2010/20/3/images/IndianJRadiolImaging_2010_20_3_174_69349_f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58763"/>
            <a:ext cx="40195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56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79438"/>
            <a:ext cx="8226425" cy="669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Incidence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226425" cy="505936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It is a serious disease, that mainly affects premature babies under sever distress</a:t>
            </a:r>
          </a:p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3060691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Pathology &amp; X ray</a:t>
            </a:r>
            <a:endParaRPr lang="ar-EG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66"/>
                </a:solidFill>
              </a:rPr>
              <a:t>1. It is commonly affects ileum and Rt. colon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66"/>
                </a:solidFill>
              </a:rPr>
              <a:t>2. Ischemic mucosal change with invasion of wall by bacteria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3366"/>
                </a:solidFill>
              </a:rPr>
              <a:t>3.  Pneumatosis (air within intestinal wall) occurs </a:t>
            </a:r>
            <a:r>
              <a:rPr lang="en-US" sz="2800" b="1" smtClean="0">
                <a:solidFill>
                  <a:srgbClr val="003366"/>
                </a:solidFill>
                <a:sym typeface="Wingdings 3" pitchFamily="18" charset="2"/>
              </a:rPr>
              <a:t></a:t>
            </a:r>
            <a:r>
              <a:rPr lang="en-US" sz="2800" b="1" smtClean="0">
                <a:solidFill>
                  <a:srgbClr val="003366"/>
                </a:solidFill>
              </a:rPr>
              <a:t> gangrene &amp; perforation of the intestine </a:t>
            </a:r>
          </a:p>
          <a:p>
            <a:pPr eaLnBrk="1" hangingPunct="1"/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2222707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Treatment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Drain, patch &amp; wait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Resects gangrenous  bowel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Avoid massive resections</a:t>
            </a:r>
          </a:p>
          <a:p>
            <a:pPr eaLnBrk="1" hangingPunct="1"/>
            <a:r>
              <a:rPr lang="en-US" sz="2800" b="1" smtClean="0">
                <a:solidFill>
                  <a:srgbClr val="003366"/>
                </a:solidFill>
              </a:rPr>
              <a:t>Exteriorize bowel</a:t>
            </a:r>
            <a:endParaRPr lang="ar-EG" sz="2800" b="1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7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Thanks </a:t>
            </a:r>
            <a:endParaRPr lang="en-US"/>
          </a:p>
        </p:txBody>
      </p:sp>
      <p:pic>
        <p:nvPicPr>
          <p:cNvPr id="4" name="Picture 3" descr="http://t1.gstatic.com/images?q=tbn:ANd9GcR7egqPoFfHfzzwk9VH31TYXw0fH0AVVh9aAvKOwE7zfklfZh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68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9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Hirschsprung’s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Disease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4175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Pathology 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Functional intestinal obstruction resulting from the congenital absence of myenteric (Auerbach’s) plexus and the submucosal Meissner’s plexus</a:t>
            </a:r>
          </a:p>
          <a:p>
            <a:pPr eaLnBrk="1" hangingPunct="1"/>
            <a:endParaRPr lang="ar-EG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5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Types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Affects the rectum and sigmoid (70%) </a:t>
            </a:r>
          </a:p>
          <a:p>
            <a:pPr eaLnBrk="1" hangingPunct="1">
              <a:lnSpc>
                <a:spcPct val="150000"/>
              </a:lnSpc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Other cases affect long portion of colon and can  with total colonic aganglionic in 8–10%</a:t>
            </a:r>
            <a:endParaRPr lang="ar-EG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5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Clinical pictures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delayed passage of meconium for more than 24 hours is the cardinal symptom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Constipation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Marked abdominal distension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Vomiting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b="1" smtClean="0">
                <a:solidFill>
                  <a:srgbClr val="003366"/>
                </a:solidFill>
                <a:latin typeface="Tahoma" pitchFamily="34" charset="0"/>
                <a:cs typeface="Tahoma" pitchFamily="34" charset="0"/>
              </a:rPr>
              <a:t>Picture of enterocolitis as diarrhoea. ( the commonest cause of death)</a:t>
            </a:r>
            <a:endParaRPr lang="ar-EG" b="1" smtClean="0">
              <a:solidFill>
                <a:srgbClr val="0033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0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Radiological investigation</a:t>
            </a:r>
            <a:endParaRPr lang="ar-EG" sz="4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19200"/>
            <a:ext cx="8226425" cy="4525963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b="1" i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Barium enema</a:t>
            </a:r>
          </a:p>
          <a:p>
            <a:pPr eaLnBrk="1" hangingPunct="1">
              <a:buFontTx/>
              <a:buNone/>
              <a:defRPr/>
            </a:pPr>
            <a:r>
              <a:rPr lang="en-US" sz="2800" b="1" i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Requirement:</a:t>
            </a:r>
            <a:endParaRPr lang="en-US" sz="2800" i="1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003300"/>
                </a:solidFill>
              </a:rPr>
              <a:t>infant should not have rectal washouts or even digital examinations prior to barium enema, as it may distort the transitional zone appearance and give a false-negative diagnosis.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33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ar-EG" b="1" dirty="0" smtClean="0">
              <a:solidFill>
                <a:srgbClr val="0033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17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(4:3)</PresentationFormat>
  <Paragraphs>175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Meconium plug syndrome</vt:lpstr>
      <vt:lpstr>Definition &amp; clinical picture </vt:lpstr>
      <vt:lpstr>Investigation </vt:lpstr>
      <vt:lpstr>PowerPoint Presentation</vt:lpstr>
      <vt:lpstr>Hirschsprung’s Disease </vt:lpstr>
      <vt:lpstr>Pathology </vt:lpstr>
      <vt:lpstr>Types</vt:lpstr>
      <vt:lpstr>Clinical pictures</vt:lpstr>
      <vt:lpstr>Radiological investigation</vt:lpstr>
      <vt:lpstr>Radiological investigation</vt:lpstr>
      <vt:lpstr>Instrumental investigation</vt:lpstr>
      <vt:lpstr>Other investigation</vt:lpstr>
      <vt:lpstr>Treatment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</vt:lpstr>
      <vt:lpstr>Operations </vt:lpstr>
      <vt:lpstr>Anorectal Malformations</vt:lpstr>
      <vt:lpstr>Incidence &amp; associated anomalies</vt:lpstr>
      <vt:lpstr>Classifications</vt:lpstr>
      <vt:lpstr>Recent classification </vt:lpstr>
      <vt:lpstr>PowerPoint Presentation</vt:lpstr>
      <vt:lpstr>PowerPoint Presentation</vt:lpstr>
      <vt:lpstr>PowerPoint Presentation</vt:lpstr>
      <vt:lpstr>Clinical presentation </vt:lpstr>
      <vt:lpstr>Investigations</vt:lpstr>
      <vt:lpstr>Investigation </vt:lpstr>
      <vt:lpstr>Treatment </vt:lpstr>
      <vt:lpstr>Newborn male </vt:lpstr>
      <vt:lpstr>Newborn Female </vt:lpstr>
      <vt:lpstr>Necrotizing enterocolitis </vt:lpstr>
      <vt:lpstr>Incidence </vt:lpstr>
      <vt:lpstr>Pathology &amp; X ray</vt:lpstr>
      <vt:lpstr>Treatment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Meconium plug syndrome</dc:title>
  <dc:creator>omar farrag</dc:creator>
  <cp:lastModifiedBy>HP</cp:lastModifiedBy>
  <cp:revision>2</cp:revision>
  <dcterms:created xsi:type="dcterms:W3CDTF">2006-08-16T00:00:00Z</dcterms:created>
  <dcterms:modified xsi:type="dcterms:W3CDTF">2018-10-21T13:54:48Z</dcterms:modified>
</cp:coreProperties>
</file>